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43891200" cy="219456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2826"/>
  </p:normalViewPr>
  <p:slideViewPr>
    <p:cSldViewPr snapToGrid="0" snapToObjects="1">
      <p:cViewPr>
        <p:scale>
          <a:sx n="31" d="100"/>
          <a:sy n="31" d="100"/>
        </p:scale>
        <p:origin x="864" y="1248"/>
      </p:cViewPr>
      <p:guideLst/>
    </p:cSldViewPr>
  </p:slideViewPr>
  <p:notesTextViewPr>
    <p:cViewPr>
      <p:scale>
        <a:sx n="1" d="1"/>
        <a:sy n="1" d="1"/>
      </p:scale>
      <p:origin x="0" y="-39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586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924770EC-B5C9-452E-86AE-6AAC76C5DAD9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685800"/>
            <a:ext cx="6858000" cy="3429000"/>
          </a:xfrm>
          <a:prstGeom prst="rect">
            <a:avLst/>
          </a:prstGeom>
        </p:spPr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海报板高</a:t>
            </a:r>
            <a:r>
              <a:rPr lang="en-US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48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英寸，宽</a:t>
            </a:r>
            <a:r>
              <a:rPr lang="en-US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96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英寸，但我们建议您留一点边框，因为您可能无法固定在垂直边缘。由于</a:t>
            </a:r>
            <a:r>
              <a:rPr lang="en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PowerPoint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不允许定义如此大的纸张尺寸，因此该模板被设计为在</a:t>
            </a:r>
            <a:r>
              <a:rPr lang="en-US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200% 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打印，产生</a:t>
            </a:r>
            <a:r>
              <a:rPr lang="en-US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46 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“</a:t>
            </a:r>
            <a:r>
              <a:rPr lang="en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x94</a:t>
            </a:r>
            <a:r>
              <a:rPr lang="en" altLang="zh-CN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”</a:t>
            </a:r>
            <a:r>
              <a:rPr lang="en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 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海报。您可以将其放大或缩小一点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(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例如</a:t>
            </a:r>
            <a:r>
              <a:rPr lang="en-US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42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英寸是</a:t>
            </a:r>
            <a:r>
              <a:rPr lang="en" altLang="zh-CN" sz="32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FexEd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的常见纸张尺寸</a:t>
            </a:r>
            <a:r>
              <a:rPr lang="en-US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)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。注意没有直接的国际</a:t>
            </a:r>
            <a:r>
              <a:rPr lang="en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a0</a:t>
            </a:r>
            <a:r>
              <a:rPr lang="zh-CN" altLang="en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。。</a:t>
            </a:r>
            <a:r>
              <a:rPr lang="en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A1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当量。海报尺寸大约是三个彼此相邻的</a:t>
            </a:r>
            <a:r>
              <a:rPr lang="en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A0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板，即，本示例中的每一列大约是一个</a:t>
            </a:r>
            <a:r>
              <a:rPr lang="en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A0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板。</a:t>
            </a:r>
          </a:p>
          <a:p>
            <a:endParaRPr lang="en-US" sz="2000" b="0" strike="noStrike" spc="-1" dirty="0"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理想情况下，您希望保持它的可读性</a:t>
            </a:r>
            <a:r>
              <a:rPr lang="en-US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: 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这不是您的论文，而是海报。</a:t>
            </a:r>
            <a:r>
              <a:rPr lang="en-US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32</a:t>
            </a:r>
            <a:r>
              <a:rPr lang="en" altLang="zh-CN" sz="32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pt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这里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(64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最终打印</a:t>
            </a:r>
            <a:r>
              <a:rPr lang="en-US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) 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对大多数文本来说是好的</a:t>
            </a:r>
            <a:r>
              <a:rPr lang="en-US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: 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子项目符号是</a:t>
            </a:r>
            <a:r>
              <a:rPr lang="en-US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28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这里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(56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最终</a:t>
            </a:r>
            <a:r>
              <a:rPr lang="en-US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不要在这个模板中使用小于</a:t>
            </a:r>
            <a:r>
              <a:rPr lang="en-US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24</a:t>
            </a:r>
            <a:r>
              <a:rPr lang="en" altLang="zh-CN" sz="32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pt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的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(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在</a:t>
            </a:r>
            <a:r>
              <a:rPr lang="en-US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200% 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的最终打印中是</a:t>
            </a:r>
            <a:r>
              <a:rPr lang="en-US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48</a:t>
            </a:r>
            <a:r>
              <a:rPr lang="en" altLang="zh-CN" sz="32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pt</a:t>
            </a:r>
            <a:r>
              <a:rPr lang="en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插入大量图形和任何你需要的数学</a:t>
            </a:r>
          </a:p>
          <a:p>
            <a:endParaRPr lang="en-US" sz="2000" b="0" strike="noStrike" spc="-1" dirty="0"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插入图形或方程式时，请保持高分辨率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(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请记住，这将在</a:t>
            </a:r>
            <a:r>
              <a:rPr lang="en-US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200% 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打印</a:t>
            </a:r>
            <a:r>
              <a:rPr lang="en-US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)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。如果您可以在</a:t>
            </a:r>
            <a:r>
              <a:rPr lang="en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PowerPoint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中看到</a:t>
            </a:r>
            <a:r>
              <a:rPr lang="en-US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400% 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放大倍数的阻塞工件，请考虑寻找更好的图形。这是坏</a:t>
            </a:r>
            <a:r>
              <a:rPr lang="en-US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/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低分辨率图形的一个例子</a:t>
            </a:r>
          </a:p>
          <a:p>
            <a:endParaRPr lang="en-US" sz="2000" b="0" strike="noStrike" spc="-1" dirty="0"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像</a:t>
            </a:r>
            <a:r>
              <a:rPr lang="en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Arial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这样的</a:t>
            </a:r>
            <a:r>
              <a:rPr lang="en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San Serif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字体从远处看更易读，像</a:t>
            </a:r>
            <a:r>
              <a:rPr lang="en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times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这样的</a:t>
            </a:r>
            <a:r>
              <a:rPr lang="en" altLang="zh-CN" sz="3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PingFang SC" panose="020B0400000000000000" pitchFamily="34" charset="-122"/>
              </a:rPr>
              <a:t>Serif</a:t>
            </a:r>
            <a:r>
              <a:rPr lang="zh-CN" altLang="en-US" sz="32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字体可能看起来更符合你的数学</a:t>
            </a:r>
            <a:endParaRPr lang="en-US" altLang="zh-CN" sz="3200" dirty="0">
              <a:solidFill>
                <a:srgbClr val="000000"/>
              </a:solidFill>
              <a:effectLst/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3200" dirty="0">
              <a:solidFill>
                <a:srgbClr val="000000"/>
              </a:solidFill>
              <a:effectLst/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40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请记住，海报会议会很拥挤，所以设计海报以专栏形式阅读，这样人们就可以阅读他们面前的内容，并从左到右移动以获取整个故事。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3200" dirty="0">
              <a:solidFill>
                <a:srgbClr val="000000"/>
              </a:solidFill>
              <a:effectLst/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sz="3200" dirty="0">
              <a:solidFill>
                <a:srgbClr val="000000"/>
              </a:solidFill>
              <a:effectLst/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endParaRPr lang="en-US" sz="2000" b="0" strike="noStrike" spc="-1" dirty="0">
              <a:latin typeface="Arial"/>
            </a:endParaRPr>
          </a:p>
        </p:txBody>
      </p:sp>
      <p:sp>
        <p:nvSpPr>
          <p:cNvPr id="62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170D6E0E-BCF7-48F4-8CE7-CBC3B6DB5F15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640280" y="410040"/>
            <a:ext cx="28128240" cy="2168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58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80880" y="3135240"/>
            <a:ext cx="13700520" cy="8681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0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80880" y="12641760"/>
            <a:ext cx="13700520" cy="8681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0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640280" y="410040"/>
            <a:ext cx="28128240" cy="2168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58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80880" y="3135240"/>
            <a:ext cx="6685560" cy="8681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0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7401240" y="3135240"/>
            <a:ext cx="6685560" cy="8681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0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80880" y="12641760"/>
            <a:ext cx="6685560" cy="8681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0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7401240" y="12641760"/>
            <a:ext cx="6685560" cy="8681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0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640280" y="410040"/>
            <a:ext cx="28128240" cy="2168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58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80880" y="3135240"/>
            <a:ext cx="4411440" cy="8681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0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13360" y="3135240"/>
            <a:ext cx="4411440" cy="8681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0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9645840" y="3135240"/>
            <a:ext cx="4411440" cy="8681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0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80880" y="12641760"/>
            <a:ext cx="4411440" cy="8681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0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5013360" y="12641760"/>
            <a:ext cx="4411440" cy="8681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0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9645840" y="12641760"/>
            <a:ext cx="4411440" cy="8681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0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640280" y="410040"/>
            <a:ext cx="28128240" cy="2168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58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0880" y="3135240"/>
            <a:ext cx="13700520" cy="1820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640280" y="410040"/>
            <a:ext cx="28128240" cy="2168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58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80880" y="3135240"/>
            <a:ext cx="13700520" cy="1820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0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640280" y="410040"/>
            <a:ext cx="28128240" cy="2168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58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80880" y="3135240"/>
            <a:ext cx="6685560" cy="1820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0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7401240" y="3135240"/>
            <a:ext cx="6685560" cy="1820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0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640280" y="410040"/>
            <a:ext cx="28128240" cy="2168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586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640280" y="410040"/>
            <a:ext cx="28128240" cy="10053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640280" y="410040"/>
            <a:ext cx="28128240" cy="2168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58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80880" y="3135240"/>
            <a:ext cx="6685560" cy="8681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0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7401240" y="3135240"/>
            <a:ext cx="6685560" cy="1820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0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80880" y="12641760"/>
            <a:ext cx="6685560" cy="8681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0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640280" y="410040"/>
            <a:ext cx="28128240" cy="2168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58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80880" y="3135240"/>
            <a:ext cx="6685560" cy="1820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0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7401240" y="3135240"/>
            <a:ext cx="6685560" cy="8681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0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7401240" y="12641760"/>
            <a:ext cx="6685560" cy="8681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0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640280" y="410040"/>
            <a:ext cx="28128240" cy="2168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58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80880" y="3135240"/>
            <a:ext cx="6685560" cy="8681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0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7401240" y="3135240"/>
            <a:ext cx="6685560" cy="8681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0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80880" y="12641760"/>
            <a:ext cx="13700520" cy="8681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0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640280" y="410040"/>
            <a:ext cx="28128240" cy="2168640"/>
          </a:xfrm>
          <a:prstGeom prst="rect">
            <a:avLst/>
          </a:prstGeom>
        </p:spPr>
        <p:txBody>
          <a:bodyPr lIns="294840" tIns="147600" rIns="294840" bIns="1476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  <a:ea typeface="MS PGothic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80880" y="3135240"/>
            <a:ext cx="13700520" cy="18200520"/>
          </a:xfrm>
          <a:prstGeom prst="rect">
            <a:avLst/>
          </a:prstGeom>
        </p:spPr>
        <p:txBody>
          <a:bodyPr lIns="294840" tIns="147600" rIns="294840" bIns="147600">
            <a:normAutofit/>
          </a:bodyPr>
          <a:lstStyle/>
          <a:p>
            <a:pPr marL="410400" indent="-410040">
              <a:lnSpc>
                <a:spcPct val="100000"/>
              </a:lnSpc>
              <a:spcBef>
                <a:spcPts val="581"/>
              </a:spcBef>
              <a:tabLst>
                <a:tab pos="0" algn="l"/>
              </a:tabLst>
            </a:pPr>
            <a:r>
              <a:rPr lang="en-US" sz="2900" b="0" strike="noStrike" spc="-1">
                <a:solidFill>
                  <a:srgbClr val="000000"/>
                </a:solidFill>
                <a:latin typeface="Arial"/>
                <a:ea typeface="MS PGothic"/>
              </a:rPr>
              <a:t>Click to edit Master text styles</a:t>
            </a:r>
            <a:endParaRPr lang="en-US" sz="2900" b="0" strike="noStrike" spc="-1">
              <a:solidFill>
                <a:srgbClr val="000000"/>
              </a:solidFill>
              <a:latin typeface="Calibri"/>
            </a:endParaRPr>
          </a:p>
          <a:p>
            <a:pPr marL="793080" lvl="1" indent="-6552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en-US" sz="2300" b="0" strike="noStrike" spc="-1">
                <a:solidFill>
                  <a:srgbClr val="000000"/>
                </a:solidFill>
                <a:latin typeface="Arial"/>
                <a:ea typeface="MS PGothic"/>
              </a:rPr>
              <a:t>Second level</a:t>
            </a:r>
            <a:endParaRPr lang="en-US" sz="2300" b="0" strike="noStrike" spc="-1">
              <a:solidFill>
                <a:srgbClr val="000000"/>
              </a:solidFill>
              <a:latin typeface="Calibri"/>
            </a:endParaRPr>
          </a:p>
          <a:p>
            <a:pPr marL="929520" lvl="2" indent="-546120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900" b="0" strike="noStrike" spc="-1">
                <a:solidFill>
                  <a:srgbClr val="000000"/>
                </a:solidFill>
                <a:latin typeface="Arial"/>
                <a:ea typeface="MS PGothic"/>
              </a:rPr>
              <a:t>Third level</a:t>
            </a:r>
            <a:endParaRPr lang="en-US" sz="1900" b="0" strike="noStrike" spc="-1">
              <a:solidFill>
                <a:srgbClr val="000000"/>
              </a:solidFill>
              <a:latin typeface="Calibri"/>
            </a:endParaRPr>
          </a:p>
          <a:p>
            <a:pPr marL="1202040" lvl="3" indent="-6552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  <a:ea typeface="MS PGothic"/>
              </a:rPr>
              <a:t>Fourth level</a:t>
            </a:r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4981040" y="3135240"/>
            <a:ext cx="13700520" cy="18200520"/>
          </a:xfrm>
          <a:prstGeom prst="rect">
            <a:avLst/>
          </a:prstGeom>
        </p:spPr>
        <p:txBody>
          <a:bodyPr lIns="294840" tIns="147600" rIns="294840" bIns="147600">
            <a:normAutofit/>
          </a:bodyPr>
          <a:lstStyle/>
          <a:p>
            <a:pPr marL="410400" indent="-410040">
              <a:lnSpc>
                <a:spcPct val="100000"/>
              </a:lnSpc>
              <a:spcBef>
                <a:spcPts val="581"/>
              </a:spcBef>
              <a:tabLst>
                <a:tab pos="0" algn="l"/>
              </a:tabLst>
            </a:pPr>
            <a:r>
              <a:rPr lang="en-US" sz="2900" b="0" strike="noStrike" spc="-1">
                <a:solidFill>
                  <a:srgbClr val="000000"/>
                </a:solidFill>
                <a:latin typeface="Arial"/>
                <a:ea typeface="MS PGothic"/>
              </a:rPr>
              <a:t>Click to edit Master text styles</a:t>
            </a:r>
            <a:endParaRPr lang="en-US" sz="2900" b="0" strike="noStrike" spc="-1">
              <a:solidFill>
                <a:srgbClr val="000000"/>
              </a:solidFill>
              <a:latin typeface="Calibri"/>
            </a:endParaRPr>
          </a:p>
          <a:p>
            <a:pPr marL="793080" lvl="1" indent="-6552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en-US" sz="2300" b="0" strike="noStrike" spc="-1">
                <a:solidFill>
                  <a:srgbClr val="000000"/>
                </a:solidFill>
                <a:latin typeface="Arial"/>
                <a:ea typeface="MS PGothic"/>
              </a:rPr>
              <a:t>Second level</a:t>
            </a:r>
            <a:endParaRPr lang="en-US" sz="2300" b="0" strike="noStrike" spc="-1">
              <a:solidFill>
                <a:srgbClr val="000000"/>
              </a:solidFill>
              <a:latin typeface="Calibri"/>
            </a:endParaRPr>
          </a:p>
          <a:p>
            <a:pPr marL="929520" lvl="2" indent="-546120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900" b="0" strike="noStrike" spc="-1">
                <a:solidFill>
                  <a:srgbClr val="000000"/>
                </a:solidFill>
                <a:latin typeface="Arial"/>
                <a:ea typeface="MS PGothic"/>
              </a:rPr>
              <a:t>Third level</a:t>
            </a:r>
            <a:endParaRPr lang="en-US" sz="1900" b="0" strike="noStrike" spc="-1">
              <a:solidFill>
                <a:srgbClr val="000000"/>
              </a:solidFill>
              <a:latin typeface="Calibri"/>
            </a:endParaRPr>
          </a:p>
          <a:p>
            <a:pPr marL="1202040" lvl="3" indent="-6552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  <a:ea typeface="MS PGothic"/>
              </a:rPr>
              <a:t>Fourth level</a:t>
            </a:r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29580840" y="3135240"/>
            <a:ext cx="13700520" cy="18200520"/>
          </a:xfrm>
          <a:prstGeom prst="rect">
            <a:avLst/>
          </a:prstGeom>
        </p:spPr>
        <p:txBody>
          <a:bodyPr lIns="294840" tIns="147600" rIns="294840" bIns="147600">
            <a:normAutofit/>
          </a:bodyPr>
          <a:lstStyle/>
          <a:p>
            <a:pPr marL="410400" indent="-410040">
              <a:lnSpc>
                <a:spcPct val="100000"/>
              </a:lnSpc>
              <a:spcBef>
                <a:spcPts val="581"/>
              </a:spcBef>
              <a:tabLst>
                <a:tab pos="0" algn="l"/>
              </a:tabLst>
            </a:pPr>
            <a:r>
              <a:rPr lang="en-US" sz="2900" b="0" strike="noStrike" spc="-1">
                <a:solidFill>
                  <a:srgbClr val="000000"/>
                </a:solidFill>
                <a:latin typeface="Arial"/>
                <a:ea typeface="MS PGothic"/>
              </a:rPr>
              <a:t>Click to edit Master text styles</a:t>
            </a:r>
            <a:endParaRPr lang="en-US" sz="2900" b="0" strike="noStrike" spc="-1">
              <a:solidFill>
                <a:srgbClr val="000000"/>
              </a:solidFill>
              <a:latin typeface="Calibri"/>
            </a:endParaRPr>
          </a:p>
          <a:p>
            <a:pPr marL="793080" lvl="1" indent="-6552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en-US" sz="2300" b="0" strike="noStrike" spc="-1">
                <a:solidFill>
                  <a:srgbClr val="000000"/>
                </a:solidFill>
                <a:latin typeface="Arial"/>
                <a:ea typeface="MS PGothic"/>
              </a:rPr>
              <a:t>Second level</a:t>
            </a:r>
            <a:endParaRPr lang="en-US" sz="2300" b="0" strike="noStrike" spc="-1">
              <a:solidFill>
                <a:srgbClr val="000000"/>
              </a:solidFill>
              <a:latin typeface="Calibri"/>
            </a:endParaRPr>
          </a:p>
          <a:p>
            <a:pPr marL="929520" lvl="2" indent="-546120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900" b="0" strike="noStrike" spc="-1">
                <a:solidFill>
                  <a:srgbClr val="000000"/>
                </a:solidFill>
                <a:latin typeface="Arial"/>
                <a:ea typeface="MS PGothic"/>
              </a:rPr>
              <a:t>Third level</a:t>
            </a:r>
            <a:endParaRPr lang="en-US" sz="1900" b="0" strike="noStrike" spc="-1">
              <a:solidFill>
                <a:srgbClr val="000000"/>
              </a:solidFill>
              <a:latin typeface="Calibri"/>
            </a:endParaRPr>
          </a:p>
          <a:p>
            <a:pPr marL="1202040" lvl="3" indent="-6552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  <a:ea typeface="MS PGothic"/>
              </a:rPr>
              <a:t>Fourth level</a:t>
            </a:r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" name="图片 3"/>
          <p:cNvPicPr/>
          <p:nvPr/>
        </p:nvPicPr>
        <p:blipFill>
          <a:blip r:embed="rId14"/>
          <a:stretch/>
        </p:blipFill>
        <p:spPr>
          <a:xfrm>
            <a:off x="37124640" y="548640"/>
            <a:ext cx="6126480" cy="192348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>
            <a:extLst>
              <a:ext uri="{FF2B5EF4-FFF2-40B4-BE49-F238E27FC236}">
                <a16:creationId xmlns:a16="http://schemas.microsoft.com/office/drawing/2014/main" id="{E5733AA4-55CC-844E-95B8-D983CE69F1B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6"/>
          <a:stretch/>
        </p:blipFill>
        <p:spPr>
          <a:xfrm>
            <a:off x="1173460" y="13640480"/>
            <a:ext cx="11073494" cy="8043864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B028ADD8-232D-884D-B8B0-E2FB3BA2D88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2"/>
          <a:stretch/>
        </p:blipFill>
        <p:spPr>
          <a:xfrm>
            <a:off x="23171523" y="10134164"/>
            <a:ext cx="20153377" cy="1148486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2848C3AD-4276-1042-97FF-1DE00C903BB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7" b="11359"/>
          <a:stretch/>
        </p:blipFill>
        <p:spPr>
          <a:xfrm>
            <a:off x="2604345" y="1818751"/>
            <a:ext cx="21206809" cy="10842510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0D03D73B-18AF-2246-B5AA-E6A07EB102E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3460" y="604800"/>
            <a:ext cx="9026953" cy="1833600"/>
          </a:xfrm>
          <a:prstGeom prst="rect">
            <a:avLst/>
          </a:prstGeom>
          <a:solidFill>
            <a:schemeClr val="accent3"/>
          </a:solidFill>
        </p:spPr>
      </p:pic>
      <p:sp>
        <p:nvSpPr>
          <p:cNvPr id="27" name="文本框 26">
            <a:extLst>
              <a:ext uri="{FF2B5EF4-FFF2-40B4-BE49-F238E27FC236}">
                <a16:creationId xmlns:a16="http://schemas.microsoft.com/office/drawing/2014/main" id="{B54CFC2E-BCD3-F04C-94FF-02C870BEC57C}"/>
              </a:ext>
            </a:extLst>
          </p:cNvPr>
          <p:cNvSpPr txBox="1"/>
          <p:nvPr/>
        </p:nvSpPr>
        <p:spPr>
          <a:xfrm>
            <a:off x="26319721" y="4590595"/>
            <a:ext cx="1157047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accent3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sz="3200" dirty="0">
                <a:solidFill>
                  <a:schemeClr val="accent3"/>
                </a:solidFill>
                <a:cs typeface="Times New Roman" panose="02020603050405020304" pitchFamily="18" charset="0"/>
              </a:rPr>
              <a:t>ombining two semi-supervised learning frameworks: </a:t>
            </a:r>
            <a:endParaRPr lang="en-US" altLang="zh-CN" sz="3200" dirty="0">
              <a:solidFill>
                <a:schemeClr val="accent3"/>
              </a:solidFill>
              <a:cs typeface="Times New Roman" panose="02020603050405020304" pitchFamily="18" charset="0"/>
            </a:endParaRPr>
          </a:p>
          <a:p>
            <a:r>
              <a:rPr lang="zh-CN" altLang="en-US" sz="3200" b="1" dirty="0">
                <a:solidFill>
                  <a:schemeClr val="accent3"/>
                </a:solidFill>
                <a:cs typeface="Times New Roman" panose="02020603050405020304" pitchFamily="18" charset="0"/>
              </a:rPr>
              <a:t>Soft Teacher</a:t>
            </a:r>
            <a:r>
              <a:rPr lang="en" altLang="zh-CN" sz="3200" b="1" dirty="0">
                <a:solidFill>
                  <a:schemeClr val="accent3"/>
                </a:solidFill>
                <a:cs typeface="Times New Roman" panose="02020603050405020304" pitchFamily="18" charset="0"/>
              </a:rPr>
              <a:t> </a:t>
            </a:r>
            <a:r>
              <a:rPr lang="en" altLang="zh-CN" sz="3200" dirty="0">
                <a:solidFill>
                  <a:schemeClr val="accent3"/>
                </a:solidFill>
                <a:cs typeface="Times New Roman" panose="02020603050405020304" pitchFamily="18" charset="0"/>
              </a:rPr>
              <a:t>and </a:t>
            </a:r>
            <a:r>
              <a:rPr lang="en" altLang="zh-CN" sz="3200" b="1" dirty="0">
                <a:solidFill>
                  <a:schemeClr val="accent3"/>
                </a:solidFill>
                <a:cs typeface="Times New Roman" panose="02020603050405020304" pitchFamily="18" charset="0"/>
              </a:rPr>
              <a:t>Efﬁcient Teacher</a:t>
            </a:r>
            <a:endParaRPr lang="zh-CN" altLang="en-US" sz="3200" b="1" dirty="0">
              <a:solidFill>
                <a:schemeClr val="accent3"/>
              </a:solidFill>
              <a:cs typeface="Times New Roman" panose="02020603050405020304" pitchFamily="18" charset="0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DAAF49A8-3387-134E-AB71-E65D039468F5}"/>
              </a:ext>
            </a:extLst>
          </p:cNvPr>
          <p:cNvSpPr txBox="1"/>
          <p:nvPr/>
        </p:nvSpPr>
        <p:spPr>
          <a:xfrm>
            <a:off x="14120389" y="17123803"/>
            <a:ext cx="5750422" cy="1077218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chemeClr val="accent1"/>
                </a:solidFill>
              </a:rPr>
              <a:t>Divergence of conﬁdence </a:t>
            </a:r>
            <a:r>
              <a:rPr lang="en-US" altLang="zh-CN" sz="3200" dirty="0">
                <a:solidFill>
                  <a:schemeClr val="accent1"/>
                </a:solidFill>
              </a:rPr>
              <a:t>du</a:t>
            </a:r>
            <a:r>
              <a:rPr lang="zh-CN" altLang="en-US" sz="3200" dirty="0">
                <a:solidFill>
                  <a:schemeClr val="accent1"/>
                </a:solidFill>
              </a:rPr>
              <a:t>values from differen</a:t>
            </a:r>
            <a:r>
              <a:rPr lang="en-US" altLang="zh-CN" sz="3200" dirty="0">
                <a:solidFill>
                  <a:schemeClr val="accent1"/>
                </a:solidFill>
              </a:rPr>
              <a:t> </a:t>
            </a:r>
            <a:r>
              <a:rPr lang="zh-CN" altLang="en-US" sz="3200" dirty="0">
                <a:solidFill>
                  <a:schemeClr val="accent1"/>
                </a:solidFill>
              </a:rPr>
              <a:t>models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EDF154BF-9A8B-434A-B5C7-CA655566998F}"/>
              </a:ext>
            </a:extLst>
          </p:cNvPr>
          <p:cNvSpPr txBox="1"/>
          <p:nvPr/>
        </p:nvSpPr>
        <p:spPr>
          <a:xfrm>
            <a:off x="23518365" y="3576406"/>
            <a:ext cx="97298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4400" b="1" dirty="0">
                <a:solidFill>
                  <a:schemeClr val="accent3"/>
                </a:solidFill>
              </a:rPr>
              <a:t> </a:t>
            </a:r>
            <a:r>
              <a:rPr kumimoji="1" lang="en-US" altLang="zh-CN" sz="4400" b="1" dirty="0">
                <a:solidFill>
                  <a:schemeClr val="accent3"/>
                </a:solidFill>
              </a:rPr>
              <a:t>1.Training Phase</a:t>
            </a:r>
            <a:endParaRPr kumimoji="1" lang="zh-CN" altLang="en-US" sz="4400" b="1" dirty="0">
              <a:solidFill>
                <a:schemeClr val="accent3"/>
              </a:solidFill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CD87361E-2234-ED4B-B030-B260B5653492}"/>
              </a:ext>
            </a:extLst>
          </p:cNvPr>
          <p:cNvSpPr txBox="1"/>
          <p:nvPr/>
        </p:nvSpPr>
        <p:spPr>
          <a:xfrm>
            <a:off x="13617196" y="824065"/>
            <a:ext cx="1910865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Report for </a:t>
            </a:r>
            <a:r>
              <a:rPr lang="en" altLang="zh-CN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Track 1 - Data Efﬁcient</a:t>
            </a:r>
            <a:r>
              <a:rPr lang="zh-CN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zh-CN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Defect Detection</a:t>
            </a:r>
            <a:endParaRPr lang="zh-CN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AA4F3B67-497F-2646-B209-D35F249A49EB}"/>
              </a:ext>
            </a:extLst>
          </p:cNvPr>
          <p:cNvSpPr txBox="1"/>
          <p:nvPr/>
        </p:nvSpPr>
        <p:spPr>
          <a:xfrm>
            <a:off x="23737824" y="8854676"/>
            <a:ext cx="97298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400" b="1" dirty="0">
                <a:solidFill>
                  <a:schemeClr val="accent6"/>
                </a:solidFill>
              </a:rPr>
              <a:t>2.Testing Phase </a:t>
            </a:r>
            <a:endParaRPr kumimoji="1" lang="zh-CN" altLang="en-US" sz="4400" b="1" dirty="0">
              <a:solidFill>
                <a:schemeClr val="accent6"/>
              </a:solidFill>
            </a:endParaRP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7F704F2E-CAD4-F14C-B0C2-5B7ED7BCAB09}"/>
              </a:ext>
            </a:extLst>
          </p:cNvPr>
          <p:cNvSpPr txBox="1"/>
          <p:nvPr/>
        </p:nvSpPr>
        <p:spPr>
          <a:xfrm>
            <a:off x="30870251" y="8987221"/>
            <a:ext cx="62029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chemeClr val="accent6"/>
                </a:solidFill>
              </a:rPr>
              <a:t>Insta-Boost </a:t>
            </a:r>
            <a:r>
              <a:rPr lang="en-US" altLang="zh-CN" sz="3200" dirty="0">
                <a:solidFill>
                  <a:schemeClr val="accent6"/>
                </a:solidFill>
              </a:rPr>
              <a:t>and TTA</a:t>
            </a:r>
            <a:endParaRPr lang="zh-CN" altLang="en-US" sz="3200" dirty="0">
              <a:solidFill>
                <a:schemeClr val="accent6"/>
              </a:solidFill>
            </a:endParaRPr>
          </a:p>
        </p:txBody>
      </p:sp>
      <p:sp>
        <p:nvSpPr>
          <p:cNvPr id="62" name="形状 61">
            <a:extLst>
              <a:ext uri="{FF2B5EF4-FFF2-40B4-BE49-F238E27FC236}">
                <a16:creationId xmlns:a16="http://schemas.microsoft.com/office/drawing/2014/main" id="{558717CF-76D0-7644-BABC-BE9E93A709E9}"/>
              </a:ext>
            </a:extLst>
          </p:cNvPr>
          <p:cNvSpPr/>
          <p:nvPr/>
        </p:nvSpPr>
        <p:spPr>
          <a:xfrm rot="4021478">
            <a:off x="28894118" y="3946196"/>
            <a:ext cx="5077604" cy="7716818"/>
          </a:xfrm>
          <a:prstGeom prst="swooshArrow">
            <a:avLst>
              <a:gd name="adj1" fmla="val 16310"/>
              <a:gd name="adj2" fmla="val 31370"/>
            </a:avLst>
          </a:prstGeom>
          <a:gradFill flip="none" rotWithShape="1">
            <a:gsLst>
              <a:gs pos="100000">
                <a:schemeClr val="accent3">
                  <a:lumMod val="75000"/>
                </a:schemeClr>
              </a:gs>
              <a:gs pos="0">
                <a:schemeClr val="accent6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63" name="形状 62">
            <a:extLst>
              <a:ext uri="{FF2B5EF4-FFF2-40B4-BE49-F238E27FC236}">
                <a16:creationId xmlns:a16="http://schemas.microsoft.com/office/drawing/2014/main" id="{49363AE8-A4C9-334D-973B-9A8027711632}"/>
              </a:ext>
            </a:extLst>
          </p:cNvPr>
          <p:cNvSpPr/>
          <p:nvPr/>
        </p:nvSpPr>
        <p:spPr>
          <a:xfrm rot="13447239">
            <a:off x="14590069" y="14030121"/>
            <a:ext cx="5763735" cy="9067192"/>
          </a:xfrm>
          <a:prstGeom prst="swooshArrow">
            <a:avLst>
              <a:gd name="adj1" fmla="val 16310"/>
              <a:gd name="adj2" fmla="val 31370"/>
            </a:avLst>
          </a:prstGeom>
          <a:gradFill flip="none" rotWithShape="1">
            <a:gsLst>
              <a:gs pos="100000">
                <a:schemeClr val="accent1">
                  <a:lumMod val="75000"/>
                </a:schemeClr>
              </a:gs>
              <a:gs pos="0">
                <a:schemeClr val="accent6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dirty="0">
              <a:solidFill>
                <a:schemeClr val="accent6"/>
              </a:solidFill>
            </a:endParaRPr>
          </a:p>
        </p:txBody>
      </p:sp>
      <p:grpSp>
        <p:nvGrpSpPr>
          <p:cNvPr id="97" name="组合 96">
            <a:extLst>
              <a:ext uri="{FF2B5EF4-FFF2-40B4-BE49-F238E27FC236}">
                <a16:creationId xmlns:a16="http://schemas.microsoft.com/office/drawing/2014/main" id="{8A24F41D-CBFD-994A-BE78-BC9C80AE01BC}"/>
              </a:ext>
            </a:extLst>
          </p:cNvPr>
          <p:cNvGrpSpPr/>
          <p:nvPr/>
        </p:nvGrpSpPr>
        <p:grpSpPr>
          <a:xfrm>
            <a:off x="3708710" y="12789336"/>
            <a:ext cx="19380679" cy="242081"/>
            <a:chOff x="849031" y="13202287"/>
            <a:chExt cx="18037480" cy="148936"/>
          </a:xfrm>
          <a:gradFill>
            <a:gsLst>
              <a:gs pos="100000">
                <a:schemeClr val="accent1">
                  <a:lumMod val="75000"/>
                  <a:alpha val="5252"/>
                </a:schemeClr>
              </a:gs>
              <a:gs pos="0">
                <a:schemeClr val="accent6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91" name="任意形状 90">
              <a:extLst>
                <a:ext uri="{FF2B5EF4-FFF2-40B4-BE49-F238E27FC236}">
                  <a16:creationId xmlns:a16="http://schemas.microsoft.com/office/drawing/2014/main" id="{319FD118-12D6-C640-A188-EC25D85DE594}"/>
                </a:ext>
              </a:extLst>
            </p:cNvPr>
            <p:cNvSpPr/>
            <p:nvPr/>
          </p:nvSpPr>
          <p:spPr>
            <a:xfrm>
              <a:off x="849031" y="13204070"/>
              <a:ext cx="4509370" cy="139930"/>
            </a:xfrm>
            <a:custGeom>
              <a:avLst/>
              <a:gdLst>
                <a:gd name="connsiteX0" fmla="*/ 0 w 3628372"/>
                <a:gd name="connsiteY0" fmla="*/ 559503 h 559503"/>
                <a:gd name="connsiteX1" fmla="*/ 1210849 w 3628372"/>
                <a:gd name="connsiteY1" fmla="*/ 7 h 559503"/>
                <a:gd name="connsiteX2" fmla="*/ 1816274 w 3628372"/>
                <a:gd name="connsiteY2" fmla="*/ 555328 h 559503"/>
                <a:gd name="connsiteX3" fmla="*/ 3006246 w 3628372"/>
                <a:gd name="connsiteY3" fmla="*/ 7 h 559503"/>
                <a:gd name="connsiteX4" fmla="*/ 3628372 w 3628372"/>
                <a:gd name="connsiteY4" fmla="*/ 542802 h 559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8372" h="559503">
                  <a:moveTo>
                    <a:pt x="0" y="559503"/>
                  </a:moveTo>
                  <a:cubicBezTo>
                    <a:pt x="454068" y="280103"/>
                    <a:pt x="908137" y="703"/>
                    <a:pt x="1210849" y="7"/>
                  </a:cubicBezTo>
                  <a:cubicBezTo>
                    <a:pt x="1513561" y="-689"/>
                    <a:pt x="1517041" y="555328"/>
                    <a:pt x="1816274" y="555328"/>
                  </a:cubicBezTo>
                  <a:cubicBezTo>
                    <a:pt x="2115507" y="555328"/>
                    <a:pt x="2704230" y="2095"/>
                    <a:pt x="3006246" y="7"/>
                  </a:cubicBezTo>
                  <a:cubicBezTo>
                    <a:pt x="3308262" y="-2081"/>
                    <a:pt x="3526772" y="453728"/>
                    <a:pt x="3628372" y="542802"/>
                  </a:cubicBez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3" name="任意形状 92">
              <a:extLst>
                <a:ext uri="{FF2B5EF4-FFF2-40B4-BE49-F238E27FC236}">
                  <a16:creationId xmlns:a16="http://schemas.microsoft.com/office/drawing/2014/main" id="{0717E332-61F7-DA42-9C74-271559E87D90}"/>
                </a:ext>
              </a:extLst>
            </p:cNvPr>
            <p:cNvSpPr/>
            <p:nvPr/>
          </p:nvSpPr>
          <p:spPr>
            <a:xfrm>
              <a:off x="5358401" y="13202287"/>
              <a:ext cx="4509370" cy="139930"/>
            </a:xfrm>
            <a:custGeom>
              <a:avLst/>
              <a:gdLst>
                <a:gd name="connsiteX0" fmla="*/ 0 w 3628372"/>
                <a:gd name="connsiteY0" fmla="*/ 559503 h 559503"/>
                <a:gd name="connsiteX1" fmla="*/ 1210849 w 3628372"/>
                <a:gd name="connsiteY1" fmla="*/ 7 h 559503"/>
                <a:gd name="connsiteX2" fmla="*/ 1816274 w 3628372"/>
                <a:gd name="connsiteY2" fmla="*/ 555328 h 559503"/>
                <a:gd name="connsiteX3" fmla="*/ 3006246 w 3628372"/>
                <a:gd name="connsiteY3" fmla="*/ 7 h 559503"/>
                <a:gd name="connsiteX4" fmla="*/ 3628372 w 3628372"/>
                <a:gd name="connsiteY4" fmla="*/ 542802 h 559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8372" h="559503">
                  <a:moveTo>
                    <a:pt x="0" y="559503"/>
                  </a:moveTo>
                  <a:cubicBezTo>
                    <a:pt x="454068" y="280103"/>
                    <a:pt x="908137" y="703"/>
                    <a:pt x="1210849" y="7"/>
                  </a:cubicBezTo>
                  <a:cubicBezTo>
                    <a:pt x="1513561" y="-689"/>
                    <a:pt x="1517041" y="555328"/>
                    <a:pt x="1816274" y="555328"/>
                  </a:cubicBezTo>
                  <a:cubicBezTo>
                    <a:pt x="2115507" y="555328"/>
                    <a:pt x="2704230" y="2095"/>
                    <a:pt x="3006246" y="7"/>
                  </a:cubicBezTo>
                  <a:cubicBezTo>
                    <a:pt x="3308262" y="-2081"/>
                    <a:pt x="3526772" y="453728"/>
                    <a:pt x="3628372" y="542802"/>
                  </a:cubicBez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4" name="任意形状 93">
              <a:extLst>
                <a:ext uri="{FF2B5EF4-FFF2-40B4-BE49-F238E27FC236}">
                  <a16:creationId xmlns:a16="http://schemas.microsoft.com/office/drawing/2014/main" id="{16C33F72-7B14-3141-BEB5-AFC1DC2C4E23}"/>
                </a:ext>
              </a:extLst>
            </p:cNvPr>
            <p:cNvSpPr/>
            <p:nvPr/>
          </p:nvSpPr>
          <p:spPr>
            <a:xfrm>
              <a:off x="9867771" y="13210356"/>
              <a:ext cx="4509370" cy="139930"/>
            </a:xfrm>
            <a:custGeom>
              <a:avLst/>
              <a:gdLst>
                <a:gd name="connsiteX0" fmla="*/ 0 w 3628372"/>
                <a:gd name="connsiteY0" fmla="*/ 559503 h 559503"/>
                <a:gd name="connsiteX1" fmla="*/ 1210849 w 3628372"/>
                <a:gd name="connsiteY1" fmla="*/ 7 h 559503"/>
                <a:gd name="connsiteX2" fmla="*/ 1816274 w 3628372"/>
                <a:gd name="connsiteY2" fmla="*/ 555328 h 559503"/>
                <a:gd name="connsiteX3" fmla="*/ 3006246 w 3628372"/>
                <a:gd name="connsiteY3" fmla="*/ 7 h 559503"/>
                <a:gd name="connsiteX4" fmla="*/ 3628372 w 3628372"/>
                <a:gd name="connsiteY4" fmla="*/ 542802 h 559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8372" h="559503">
                  <a:moveTo>
                    <a:pt x="0" y="559503"/>
                  </a:moveTo>
                  <a:cubicBezTo>
                    <a:pt x="454068" y="280103"/>
                    <a:pt x="908137" y="703"/>
                    <a:pt x="1210849" y="7"/>
                  </a:cubicBezTo>
                  <a:cubicBezTo>
                    <a:pt x="1513561" y="-689"/>
                    <a:pt x="1517041" y="555328"/>
                    <a:pt x="1816274" y="555328"/>
                  </a:cubicBezTo>
                  <a:cubicBezTo>
                    <a:pt x="2115507" y="555328"/>
                    <a:pt x="2704230" y="2095"/>
                    <a:pt x="3006246" y="7"/>
                  </a:cubicBezTo>
                  <a:cubicBezTo>
                    <a:pt x="3308262" y="-2081"/>
                    <a:pt x="3526772" y="453728"/>
                    <a:pt x="3628372" y="542802"/>
                  </a:cubicBez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5" name="任意形状 94">
              <a:extLst>
                <a:ext uri="{FF2B5EF4-FFF2-40B4-BE49-F238E27FC236}">
                  <a16:creationId xmlns:a16="http://schemas.microsoft.com/office/drawing/2014/main" id="{5B148DC1-B7B7-1249-95EE-0F59C768DD06}"/>
                </a:ext>
              </a:extLst>
            </p:cNvPr>
            <p:cNvSpPr/>
            <p:nvPr/>
          </p:nvSpPr>
          <p:spPr>
            <a:xfrm>
              <a:off x="14377141" y="13211293"/>
              <a:ext cx="4509370" cy="139930"/>
            </a:xfrm>
            <a:custGeom>
              <a:avLst/>
              <a:gdLst>
                <a:gd name="connsiteX0" fmla="*/ 0 w 3628372"/>
                <a:gd name="connsiteY0" fmla="*/ 559503 h 559503"/>
                <a:gd name="connsiteX1" fmla="*/ 1210849 w 3628372"/>
                <a:gd name="connsiteY1" fmla="*/ 7 h 559503"/>
                <a:gd name="connsiteX2" fmla="*/ 1816274 w 3628372"/>
                <a:gd name="connsiteY2" fmla="*/ 555328 h 559503"/>
                <a:gd name="connsiteX3" fmla="*/ 3006246 w 3628372"/>
                <a:gd name="connsiteY3" fmla="*/ 7 h 559503"/>
                <a:gd name="connsiteX4" fmla="*/ 3628372 w 3628372"/>
                <a:gd name="connsiteY4" fmla="*/ 542802 h 559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8372" h="559503">
                  <a:moveTo>
                    <a:pt x="0" y="559503"/>
                  </a:moveTo>
                  <a:cubicBezTo>
                    <a:pt x="454068" y="280103"/>
                    <a:pt x="908137" y="703"/>
                    <a:pt x="1210849" y="7"/>
                  </a:cubicBezTo>
                  <a:cubicBezTo>
                    <a:pt x="1513561" y="-689"/>
                    <a:pt x="1517041" y="555328"/>
                    <a:pt x="1816274" y="555328"/>
                  </a:cubicBezTo>
                  <a:cubicBezTo>
                    <a:pt x="2115507" y="555328"/>
                    <a:pt x="2704230" y="2095"/>
                    <a:pt x="3006246" y="7"/>
                  </a:cubicBezTo>
                  <a:cubicBezTo>
                    <a:pt x="3308262" y="-2081"/>
                    <a:pt x="3526772" y="453728"/>
                    <a:pt x="3628372" y="542802"/>
                  </a:cubicBez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04" name="组合 103">
            <a:extLst>
              <a:ext uri="{FF2B5EF4-FFF2-40B4-BE49-F238E27FC236}">
                <a16:creationId xmlns:a16="http://schemas.microsoft.com/office/drawing/2014/main" id="{F2BA30DE-8FF3-9F42-8608-76FA98BE79B5}"/>
              </a:ext>
            </a:extLst>
          </p:cNvPr>
          <p:cNvGrpSpPr/>
          <p:nvPr/>
        </p:nvGrpSpPr>
        <p:grpSpPr>
          <a:xfrm>
            <a:off x="24175416" y="2438400"/>
            <a:ext cx="230342" cy="9690340"/>
            <a:chOff x="24936942" y="2438400"/>
            <a:chExt cx="230342" cy="9690340"/>
          </a:xfrm>
          <a:gradFill>
            <a:gsLst>
              <a:gs pos="100000">
                <a:schemeClr val="accent3">
                  <a:lumMod val="75000"/>
                </a:schemeClr>
              </a:gs>
              <a:gs pos="0">
                <a:schemeClr val="accent6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99" name="任意形状 98">
              <a:extLst>
                <a:ext uri="{FF2B5EF4-FFF2-40B4-BE49-F238E27FC236}">
                  <a16:creationId xmlns:a16="http://schemas.microsoft.com/office/drawing/2014/main" id="{8A01FC65-4985-ED4D-BF8E-00F5870664AB}"/>
                </a:ext>
              </a:extLst>
            </p:cNvPr>
            <p:cNvSpPr/>
            <p:nvPr/>
          </p:nvSpPr>
          <p:spPr>
            <a:xfrm rot="5400000">
              <a:off x="22628079" y="4747263"/>
              <a:ext cx="4845170" cy="227443"/>
            </a:xfrm>
            <a:custGeom>
              <a:avLst/>
              <a:gdLst>
                <a:gd name="connsiteX0" fmla="*/ 0 w 3628372"/>
                <a:gd name="connsiteY0" fmla="*/ 559503 h 559503"/>
                <a:gd name="connsiteX1" fmla="*/ 1210849 w 3628372"/>
                <a:gd name="connsiteY1" fmla="*/ 7 h 559503"/>
                <a:gd name="connsiteX2" fmla="*/ 1816274 w 3628372"/>
                <a:gd name="connsiteY2" fmla="*/ 555328 h 559503"/>
                <a:gd name="connsiteX3" fmla="*/ 3006246 w 3628372"/>
                <a:gd name="connsiteY3" fmla="*/ 7 h 559503"/>
                <a:gd name="connsiteX4" fmla="*/ 3628372 w 3628372"/>
                <a:gd name="connsiteY4" fmla="*/ 542802 h 559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8372" h="559503">
                  <a:moveTo>
                    <a:pt x="0" y="559503"/>
                  </a:moveTo>
                  <a:cubicBezTo>
                    <a:pt x="454068" y="280103"/>
                    <a:pt x="908137" y="703"/>
                    <a:pt x="1210849" y="7"/>
                  </a:cubicBezTo>
                  <a:cubicBezTo>
                    <a:pt x="1513561" y="-689"/>
                    <a:pt x="1517041" y="555328"/>
                    <a:pt x="1816274" y="555328"/>
                  </a:cubicBezTo>
                  <a:cubicBezTo>
                    <a:pt x="2115507" y="555328"/>
                    <a:pt x="2704230" y="2095"/>
                    <a:pt x="3006246" y="7"/>
                  </a:cubicBezTo>
                  <a:cubicBezTo>
                    <a:pt x="3308262" y="-2081"/>
                    <a:pt x="3526772" y="453728"/>
                    <a:pt x="3628372" y="542802"/>
                  </a:cubicBez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0" name="任意形状 99">
              <a:extLst>
                <a:ext uri="{FF2B5EF4-FFF2-40B4-BE49-F238E27FC236}">
                  <a16:creationId xmlns:a16="http://schemas.microsoft.com/office/drawing/2014/main" id="{59C8F63F-0E50-0D4F-B586-18B054B360F3}"/>
                </a:ext>
              </a:extLst>
            </p:cNvPr>
            <p:cNvSpPr/>
            <p:nvPr/>
          </p:nvSpPr>
          <p:spPr>
            <a:xfrm rot="5400000">
              <a:off x="22630978" y="9592433"/>
              <a:ext cx="4845170" cy="227443"/>
            </a:xfrm>
            <a:custGeom>
              <a:avLst/>
              <a:gdLst>
                <a:gd name="connsiteX0" fmla="*/ 0 w 3628372"/>
                <a:gd name="connsiteY0" fmla="*/ 559503 h 559503"/>
                <a:gd name="connsiteX1" fmla="*/ 1210849 w 3628372"/>
                <a:gd name="connsiteY1" fmla="*/ 7 h 559503"/>
                <a:gd name="connsiteX2" fmla="*/ 1816274 w 3628372"/>
                <a:gd name="connsiteY2" fmla="*/ 555328 h 559503"/>
                <a:gd name="connsiteX3" fmla="*/ 3006246 w 3628372"/>
                <a:gd name="connsiteY3" fmla="*/ 7 h 559503"/>
                <a:gd name="connsiteX4" fmla="*/ 3628372 w 3628372"/>
                <a:gd name="connsiteY4" fmla="*/ 542802 h 559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8372" h="559503">
                  <a:moveTo>
                    <a:pt x="0" y="559503"/>
                  </a:moveTo>
                  <a:cubicBezTo>
                    <a:pt x="454068" y="280103"/>
                    <a:pt x="908137" y="703"/>
                    <a:pt x="1210849" y="7"/>
                  </a:cubicBezTo>
                  <a:cubicBezTo>
                    <a:pt x="1513561" y="-689"/>
                    <a:pt x="1517041" y="555328"/>
                    <a:pt x="1816274" y="555328"/>
                  </a:cubicBezTo>
                  <a:cubicBezTo>
                    <a:pt x="2115507" y="555328"/>
                    <a:pt x="2704230" y="2095"/>
                    <a:pt x="3006246" y="7"/>
                  </a:cubicBezTo>
                  <a:cubicBezTo>
                    <a:pt x="3308262" y="-2081"/>
                    <a:pt x="3526772" y="453728"/>
                    <a:pt x="3628372" y="542802"/>
                  </a:cubicBez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05" name="形状 104">
            <a:extLst>
              <a:ext uri="{FF2B5EF4-FFF2-40B4-BE49-F238E27FC236}">
                <a16:creationId xmlns:a16="http://schemas.microsoft.com/office/drawing/2014/main" id="{80E28551-A11C-B24F-A2CF-C1860EB7EE58}"/>
              </a:ext>
            </a:extLst>
          </p:cNvPr>
          <p:cNvSpPr/>
          <p:nvPr/>
        </p:nvSpPr>
        <p:spPr>
          <a:xfrm rot="21407312">
            <a:off x="12444222" y="13368525"/>
            <a:ext cx="3952329" cy="3647435"/>
          </a:xfrm>
          <a:prstGeom prst="swooshArrow">
            <a:avLst>
              <a:gd name="adj1" fmla="val 16310"/>
              <a:gd name="adj2" fmla="val 31370"/>
            </a:avLst>
          </a:prstGeom>
          <a:gradFill flip="none" rotWithShape="1">
            <a:gsLst>
              <a:gs pos="100000">
                <a:schemeClr val="accent1">
                  <a:lumMod val="75000"/>
                </a:schemeClr>
              </a:gs>
              <a:gs pos="0">
                <a:schemeClr val="accent6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106" name="文本框 105">
            <a:extLst>
              <a:ext uri="{FF2B5EF4-FFF2-40B4-BE49-F238E27FC236}">
                <a16:creationId xmlns:a16="http://schemas.microsoft.com/office/drawing/2014/main" id="{E933C164-861E-894D-8C2B-5EB3BE8060A8}"/>
              </a:ext>
            </a:extLst>
          </p:cNvPr>
          <p:cNvSpPr txBox="1"/>
          <p:nvPr/>
        </p:nvSpPr>
        <p:spPr>
          <a:xfrm>
            <a:off x="12721557" y="16238968"/>
            <a:ext cx="97298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400" b="1" dirty="0">
                <a:solidFill>
                  <a:schemeClr val="accent1"/>
                </a:solidFill>
              </a:rPr>
              <a:t>3. Parameters Adjustment</a:t>
            </a:r>
            <a:endParaRPr kumimoji="1" lang="zh-CN" altLang="en-US" sz="4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</TotalTime>
  <Words>366</Words>
  <Application>Microsoft Macintosh PowerPoint</Application>
  <PresentationFormat>自定义</PresentationFormat>
  <Paragraphs>21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PingFang SC</vt:lpstr>
      <vt:lpstr>Arial</vt:lpstr>
      <vt:lpstr>Calibri</vt:lpstr>
      <vt:lpstr>Helvetica Neue</vt:lpstr>
      <vt:lpstr>Times New Roman</vt:lpstr>
      <vt:lpstr>Wingdings</vt:lpstr>
      <vt:lpstr>Office Theme</vt:lpstr>
      <vt:lpstr>PowerPoint 演示文稿</vt:lpstr>
    </vt:vector>
  </TitlesOfParts>
  <Company>Univ. of Colorado at Colorado Springs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here:  Maybe add some pictures and/or school logo on the left and right authors and affiliation</dc:title>
  <dc:subject/>
  <dc:creator>Terry Boult</dc:creator>
  <dc:description/>
  <cp:lastModifiedBy>zzy</cp:lastModifiedBy>
  <cp:revision>51</cp:revision>
  <dcterms:created xsi:type="dcterms:W3CDTF">2014-05-29T01:41:03Z</dcterms:created>
  <dcterms:modified xsi:type="dcterms:W3CDTF">2023-06-12T08:12:25Z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Univ. of Colorado at Colorado Springs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Custom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</vt:i4>
  </property>
</Properties>
</file>